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F0063608-E6C8-4AF0-B29F-62475701B182}" type="datetimeFigureOut">
              <a:rPr lang="en-US" smtClean="0"/>
              <a:t>12/13/2013</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419AADF-35A6-4A28-9937-498F66328743}"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063608-E6C8-4AF0-B29F-62475701B182}" type="datetimeFigureOut">
              <a:rPr lang="en-US" smtClean="0"/>
              <a:t>12/13/2013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419AADF-35A6-4A28-9937-498F663287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063608-E6C8-4AF0-B29F-62475701B182}" type="datetimeFigureOut">
              <a:rPr lang="en-US" smtClean="0"/>
              <a:t>12/13/2013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419AADF-35A6-4A28-9937-498F663287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063608-E6C8-4AF0-B29F-62475701B182}" type="datetimeFigureOut">
              <a:rPr lang="en-US" smtClean="0"/>
              <a:t>12/13/2013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419AADF-35A6-4A28-9937-498F663287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F0063608-E6C8-4AF0-B29F-62475701B182}" type="datetimeFigureOut">
              <a:rPr lang="en-US" smtClean="0"/>
              <a:t>12/13/2013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419AADF-35A6-4A28-9937-498F66328743}"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063608-E6C8-4AF0-B29F-62475701B182}" type="datetimeFigureOut">
              <a:rPr lang="en-US" smtClean="0"/>
              <a:t>12/13/2013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3419AADF-35A6-4A28-9937-498F66328743}"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0063608-E6C8-4AF0-B29F-62475701B182}" type="datetimeFigureOut">
              <a:rPr lang="en-US" smtClean="0"/>
              <a:t>12/13/2013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3419AADF-35A6-4A28-9937-498F6632874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0063608-E6C8-4AF0-B29F-62475701B182}" type="datetimeFigureOut">
              <a:rPr lang="en-US" smtClean="0"/>
              <a:t>12/13/2013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419AADF-35A6-4A28-9937-498F66328743}"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0063608-E6C8-4AF0-B29F-62475701B182}" type="datetimeFigureOut">
              <a:rPr lang="en-US" smtClean="0"/>
              <a:t>12/13/2013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419AADF-35A6-4A28-9937-498F663287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F0063608-E6C8-4AF0-B29F-62475701B182}" type="datetimeFigureOut">
              <a:rPr lang="en-US" smtClean="0"/>
              <a:t>12/13/2013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419AADF-35A6-4A28-9937-498F66328743}"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F0063608-E6C8-4AF0-B29F-62475701B182}" type="datetimeFigureOut">
              <a:rPr lang="en-US" smtClean="0"/>
              <a:t>12/13/2013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419AADF-35A6-4A28-9937-498F66328743}"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F0063608-E6C8-4AF0-B29F-62475701B182}" type="datetimeFigureOut">
              <a:rPr lang="en-US" smtClean="0"/>
              <a:t>12/13/2013</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3419AADF-35A6-4A28-9937-498F66328743}"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Literature Terms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37067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Foreshadowing</a:t>
            </a:r>
            <a:endParaRPr lang="en-US" dirty="0"/>
          </a:p>
        </p:txBody>
      </p:sp>
      <p:sp>
        <p:nvSpPr>
          <p:cNvPr id="3" name="Content Placeholder 2"/>
          <p:cNvSpPr>
            <a:spLocks noGrp="1"/>
          </p:cNvSpPr>
          <p:nvPr>
            <p:ph idx="1"/>
          </p:nvPr>
        </p:nvSpPr>
        <p:spPr/>
        <p:txBody>
          <a:bodyPr/>
          <a:lstStyle/>
          <a:p>
            <a:r>
              <a:rPr lang="en-US" dirty="0" smtClean="0"/>
              <a:t>The technique of arranging events and information in such a way that future events are prepared for, or “shadowed” beforehand.</a:t>
            </a:r>
          </a:p>
          <a:p>
            <a:r>
              <a:rPr lang="en-US" dirty="0" smtClean="0"/>
              <a:t>Words, images, or actions that suggest significant later events.</a:t>
            </a:r>
          </a:p>
          <a:p>
            <a:r>
              <a:rPr lang="en-US" dirty="0" smtClean="0"/>
              <a:t>Helps prevent the outcome from seeming haphazard.</a:t>
            </a:r>
            <a:endParaRPr lang="en-US" dirty="0"/>
          </a:p>
        </p:txBody>
      </p:sp>
    </p:spTree>
    <p:extLst>
      <p:ext uri="{BB962C8B-B14F-4D97-AF65-F5344CB8AC3E}">
        <p14:creationId xmlns:p14="http://schemas.microsoft.com/office/powerpoint/2010/main" val="2109966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a:t>
            </a:r>
            <a:endParaRPr lang="en-US" dirty="0"/>
          </a:p>
        </p:txBody>
      </p:sp>
      <p:sp>
        <p:nvSpPr>
          <p:cNvPr id="3" name="Content Placeholder 2"/>
          <p:cNvSpPr>
            <a:spLocks noGrp="1"/>
          </p:cNvSpPr>
          <p:nvPr>
            <p:ph idx="1"/>
          </p:nvPr>
        </p:nvSpPr>
        <p:spPr/>
        <p:txBody>
          <a:bodyPr/>
          <a:lstStyle/>
          <a:p>
            <a:r>
              <a:rPr lang="en-US" dirty="0" smtClean="0"/>
              <a:t>Also known as “sensory details”</a:t>
            </a:r>
          </a:p>
          <a:p>
            <a:r>
              <a:rPr lang="en-US" dirty="0" smtClean="0"/>
              <a:t>A series of words that refer to a sensory object: what is immediately seen, felt, heard, touched, and/or tasted.</a:t>
            </a:r>
            <a:endParaRPr lang="en-US" dirty="0"/>
          </a:p>
        </p:txBody>
      </p:sp>
    </p:spTree>
    <p:extLst>
      <p:ext uri="{BB962C8B-B14F-4D97-AF65-F5344CB8AC3E}">
        <p14:creationId xmlns:p14="http://schemas.microsoft.com/office/powerpoint/2010/main" val="119495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a:t>
            </a:r>
            <a:endParaRPr lang="en-US" dirty="0"/>
          </a:p>
        </p:txBody>
      </p:sp>
      <p:sp>
        <p:nvSpPr>
          <p:cNvPr id="3" name="Content Placeholder 2"/>
          <p:cNvSpPr>
            <a:spLocks noGrp="1"/>
          </p:cNvSpPr>
          <p:nvPr>
            <p:ph idx="1"/>
          </p:nvPr>
        </p:nvSpPr>
        <p:spPr/>
        <p:txBody>
          <a:bodyPr/>
          <a:lstStyle/>
          <a:p>
            <a:r>
              <a:rPr lang="en-US" dirty="0" smtClean="0"/>
              <a:t>The particular arrangement of actions, events, and situations in a narrative.  Plot is not merely the sequence of events in the story, but the artistic pattern formed by its parts including:</a:t>
            </a:r>
          </a:p>
          <a:p>
            <a:pPr lvl="1"/>
            <a:r>
              <a:rPr lang="en-US" dirty="0" smtClean="0"/>
              <a:t>Exposition</a:t>
            </a:r>
          </a:p>
          <a:p>
            <a:pPr lvl="1"/>
            <a:r>
              <a:rPr lang="en-US" dirty="0" smtClean="0"/>
              <a:t>Complication</a:t>
            </a:r>
          </a:p>
          <a:p>
            <a:pPr lvl="1"/>
            <a:r>
              <a:rPr lang="en-US" dirty="0" smtClean="0"/>
              <a:t>Climax</a:t>
            </a:r>
          </a:p>
          <a:p>
            <a:pPr lvl="1"/>
            <a:r>
              <a:rPr lang="en-US" dirty="0" smtClean="0"/>
              <a:t>Denouement</a:t>
            </a:r>
            <a:endParaRPr lang="en-US" dirty="0"/>
          </a:p>
        </p:txBody>
      </p:sp>
    </p:spTree>
    <p:extLst>
      <p:ext uri="{BB962C8B-B14F-4D97-AF65-F5344CB8AC3E}">
        <p14:creationId xmlns:p14="http://schemas.microsoft.com/office/powerpoint/2010/main" val="1629874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Exposition</a:t>
            </a:r>
            <a:endParaRPr lang="en-US" dirty="0"/>
          </a:p>
        </p:txBody>
      </p:sp>
      <p:sp>
        <p:nvSpPr>
          <p:cNvPr id="3" name="Content Placeholder 2"/>
          <p:cNvSpPr>
            <a:spLocks noGrp="1"/>
          </p:cNvSpPr>
          <p:nvPr>
            <p:ph idx="1"/>
          </p:nvPr>
        </p:nvSpPr>
        <p:spPr/>
        <p:txBody>
          <a:bodyPr/>
          <a:lstStyle/>
          <a:p>
            <a:r>
              <a:rPr lang="en-US" dirty="0" smtClean="0"/>
              <a:t>The opening portion of a narrative or drama.  The scene is set, the protagonist is introduced, and the author gives background information necessary to allow readers to understand and relate to the events that are to follow.</a:t>
            </a:r>
            <a:endParaRPr lang="en-US" dirty="0"/>
          </a:p>
        </p:txBody>
      </p:sp>
    </p:spTree>
    <p:extLst>
      <p:ext uri="{BB962C8B-B14F-4D97-AF65-F5344CB8AC3E}">
        <p14:creationId xmlns:p14="http://schemas.microsoft.com/office/powerpoint/2010/main" val="3807143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a:t>
            </a:r>
            <a:endParaRPr lang="en-US" dirty="0"/>
          </a:p>
        </p:txBody>
      </p:sp>
      <p:sp>
        <p:nvSpPr>
          <p:cNvPr id="3" name="Content Placeholder 2"/>
          <p:cNvSpPr>
            <a:spLocks noGrp="1"/>
          </p:cNvSpPr>
          <p:nvPr>
            <p:ph idx="1"/>
          </p:nvPr>
        </p:nvSpPr>
        <p:spPr/>
        <p:txBody>
          <a:bodyPr/>
          <a:lstStyle/>
          <a:p>
            <a:r>
              <a:rPr lang="en-US" dirty="0" smtClean="0"/>
              <a:t>The introduction of a significant development in the central conflict between characters (or between the character and the circumstance).</a:t>
            </a:r>
          </a:p>
          <a:p>
            <a:r>
              <a:rPr lang="en-US" dirty="0" smtClean="0"/>
              <a:t>Complications initiate the rising action.</a:t>
            </a:r>
          </a:p>
          <a:p>
            <a:r>
              <a:rPr lang="en-US" dirty="0" smtClean="0"/>
              <a:t>They can be external or internal.</a:t>
            </a:r>
            <a:endParaRPr lang="en-US" dirty="0"/>
          </a:p>
        </p:txBody>
      </p:sp>
    </p:spTree>
    <p:extLst>
      <p:ext uri="{BB962C8B-B14F-4D97-AF65-F5344CB8AC3E}">
        <p14:creationId xmlns:p14="http://schemas.microsoft.com/office/powerpoint/2010/main" val="4241977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Climax</a:t>
            </a:r>
            <a:endParaRPr lang="en-US" dirty="0"/>
          </a:p>
        </p:txBody>
      </p:sp>
      <p:sp>
        <p:nvSpPr>
          <p:cNvPr id="3" name="Content Placeholder 2"/>
          <p:cNvSpPr>
            <a:spLocks noGrp="1"/>
          </p:cNvSpPr>
          <p:nvPr>
            <p:ph idx="1"/>
          </p:nvPr>
        </p:nvSpPr>
        <p:spPr/>
        <p:txBody>
          <a:bodyPr/>
          <a:lstStyle/>
          <a:p>
            <a:r>
              <a:rPr lang="en-US" dirty="0" smtClean="0"/>
              <a:t>The moment of greatest intensity in a story or drama, which almost always occurs toward the end of the work.</a:t>
            </a:r>
          </a:p>
          <a:p>
            <a:r>
              <a:rPr lang="en-US" dirty="0" smtClean="0"/>
              <a:t>A final confrontation, a revelation, change of heart.</a:t>
            </a:r>
            <a:endParaRPr lang="en-US" dirty="0"/>
          </a:p>
        </p:txBody>
      </p:sp>
    </p:spTree>
    <p:extLst>
      <p:ext uri="{BB962C8B-B14F-4D97-AF65-F5344CB8AC3E}">
        <p14:creationId xmlns:p14="http://schemas.microsoft.com/office/powerpoint/2010/main" val="91958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Denouement</a:t>
            </a:r>
            <a:endParaRPr lang="en-US" dirty="0"/>
          </a:p>
        </p:txBody>
      </p:sp>
      <p:sp>
        <p:nvSpPr>
          <p:cNvPr id="3" name="Content Placeholder 2"/>
          <p:cNvSpPr>
            <a:spLocks noGrp="1"/>
          </p:cNvSpPr>
          <p:nvPr>
            <p:ph idx="1"/>
          </p:nvPr>
        </p:nvSpPr>
        <p:spPr/>
        <p:txBody>
          <a:bodyPr/>
          <a:lstStyle/>
          <a:p>
            <a:r>
              <a:rPr lang="en-US" dirty="0" smtClean="0"/>
              <a:t>French for “untying”</a:t>
            </a:r>
          </a:p>
          <a:p>
            <a:r>
              <a:rPr lang="en-US" dirty="0" smtClean="0"/>
              <a:t>Denouement signifies the resolution or conclusion of the literary work.</a:t>
            </a:r>
          </a:p>
          <a:p>
            <a:r>
              <a:rPr lang="en-US" dirty="0" smtClean="0"/>
              <a:t>Not just “The End.”</a:t>
            </a:r>
            <a:endParaRPr lang="en-US" dirty="0"/>
          </a:p>
        </p:txBody>
      </p:sp>
    </p:spTree>
    <p:extLst>
      <p:ext uri="{BB962C8B-B14F-4D97-AF65-F5344CB8AC3E}">
        <p14:creationId xmlns:p14="http://schemas.microsoft.com/office/powerpoint/2010/main" val="4195123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Protagonist</a:t>
            </a:r>
            <a:endParaRPr lang="en-US" dirty="0"/>
          </a:p>
        </p:txBody>
      </p:sp>
      <p:sp>
        <p:nvSpPr>
          <p:cNvPr id="3" name="Content Placeholder 2"/>
          <p:cNvSpPr>
            <a:spLocks noGrp="1"/>
          </p:cNvSpPr>
          <p:nvPr>
            <p:ph idx="1"/>
          </p:nvPr>
        </p:nvSpPr>
        <p:spPr/>
        <p:txBody>
          <a:bodyPr/>
          <a:lstStyle/>
          <a:p>
            <a:r>
              <a:rPr lang="en-US" dirty="0" smtClean="0"/>
              <a:t>From the Greek word meaning “first actor” or “first combatant.”</a:t>
            </a:r>
          </a:p>
          <a:p>
            <a:r>
              <a:rPr lang="en-US" dirty="0" smtClean="0"/>
              <a:t>A protagonist is the central character in a literary work.</a:t>
            </a:r>
          </a:p>
          <a:p>
            <a:r>
              <a:rPr lang="en-US" dirty="0" smtClean="0"/>
              <a:t>Initiates the main action of the story, often in conflict with the Antagonist.</a:t>
            </a:r>
            <a:endParaRPr lang="en-US" dirty="0"/>
          </a:p>
        </p:txBody>
      </p:sp>
    </p:spTree>
    <p:extLst>
      <p:ext uri="{BB962C8B-B14F-4D97-AF65-F5344CB8AC3E}">
        <p14:creationId xmlns:p14="http://schemas.microsoft.com/office/powerpoint/2010/main" val="3447480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Antagonist</a:t>
            </a:r>
            <a:endParaRPr lang="en-US" dirty="0"/>
          </a:p>
        </p:txBody>
      </p:sp>
      <p:sp>
        <p:nvSpPr>
          <p:cNvPr id="3" name="Content Placeholder 2"/>
          <p:cNvSpPr>
            <a:spLocks noGrp="1"/>
          </p:cNvSpPr>
          <p:nvPr>
            <p:ph idx="1"/>
          </p:nvPr>
        </p:nvSpPr>
        <p:spPr/>
        <p:txBody>
          <a:bodyPr/>
          <a:lstStyle/>
          <a:p>
            <a:r>
              <a:rPr lang="en-US" dirty="0" smtClean="0"/>
              <a:t>The thing that opposes the protagonist in  </a:t>
            </a:r>
            <a:r>
              <a:rPr lang="en-US" dirty="0" err="1" smtClean="0"/>
              <a:t>anarrative</a:t>
            </a:r>
            <a:r>
              <a:rPr lang="en-US" dirty="0" smtClean="0"/>
              <a:t> or drama.  </a:t>
            </a:r>
          </a:p>
          <a:p>
            <a:r>
              <a:rPr lang="en-US" dirty="0" smtClean="0"/>
              <a:t>Can be another character, society itself, a force of nature, or even a conflicting impulse within the protagonist.</a:t>
            </a:r>
          </a:p>
          <a:p>
            <a:r>
              <a:rPr lang="en-US" dirty="0" smtClean="0"/>
              <a:t>The conflict between these forces drives the plot.</a:t>
            </a:r>
            <a:endParaRPr lang="en-US" dirty="0"/>
          </a:p>
        </p:txBody>
      </p:sp>
    </p:spTree>
    <p:extLst>
      <p:ext uri="{BB962C8B-B14F-4D97-AF65-F5344CB8AC3E}">
        <p14:creationId xmlns:p14="http://schemas.microsoft.com/office/powerpoint/2010/main" val="498332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a:t>
            </a:r>
            <a:endParaRPr lang="en-US" dirty="0"/>
          </a:p>
        </p:txBody>
      </p:sp>
      <p:sp>
        <p:nvSpPr>
          <p:cNvPr id="3" name="Content Placeholder 2"/>
          <p:cNvSpPr>
            <a:spLocks noGrp="1"/>
          </p:cNvSpPr>
          <p:nvPr>
            <p:ph idx="1"/>
          </p:nvPr>
        </p:nvSpPr>
        <p:spPr/>
        <p:txBody>
          <a:bodyPr/>
          <a:lstStyle/>
          <a:p>
            <a:r>
              <a:rPr lang="en-US" dirty="0" smtClean="0"/>
              <a:t>The central struggle between two or more forces in a literary work.  </a:t>
            </a:r>
          </a:p>
          <a:p>
            <a:r>
              <a:rPr lang="en-US" dirty="0" smtClean="0"/>
              <a:t>Generally occurs when some person or thing prevents the protagonist from achieving his or her intended goal.</a:t>
            </a:r>
          </a:p>
          <a:p>
            <a:r>
              <a:rPr lang="en-US" dirty="0" smtClean="0"/>
              <a:t>Another character, external events, preexisting situations, fate, or even some aspect of the character’s personality.</a:t>
            </a:r>
            <a:endParaRPr lang="en-US" dirty="0"/>
          </a:p>
        </p:txBody>
      </p:sp>
    </p:spTree>
    <p:extLst>
      <p:ext uri="{BB962C8B-B14F-4D97-AF65-F5344CB8AC3E}">
        <p14:creationId xmlns:p14="http://schemas.microsoft.com/office/powerpoint/2010/main" val="20864177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556</TotalTime>
  <Words>391</Words>
  <Application>Microsoft Office PowerPoint</Application>
  <PresentationFormat>On-screen Show (4:3)</PresentationFormat>
  <Paragraphs>39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Foundry</vt:lpstr>
      <vt:lpstr>Literature Terms</vt:lpstr>
      <vt:lpstr>Plot</vt:lpstr>
      <vt:lpstr>Exposition</vt:lpstr>
      <vt:lpstr>Complication</vt:lpstr>
      <vt:lpstr>Climax</vt:lpstr>
      <vt:lpstr>Denouement</vt:lpstr>
      <vt:lpstr>Protagonist</vt:lpstr>
      <vt:lpstr>Antagonist</vt:lpstr>
      <vt:lpstr>Conflict</vt:lpstr>
      <vt:lpstr>Foreshadowing</vt:lpstr>
      <vt:lpstr>Imagery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Terms</dc:title>
  <dc:creator>Kristen Morey</dc:creator>
  <cp:lastModifiedBy>Kristen Morey</cp:lastModifiedBy>
  <cp:revision>7</cp:revision>
  <dcterms:created xsi:type="dcterms:W3CDTF">2013-12-06T14:20:05Z</dcterms:created>
  <dcterms:modified xsi:type="dcterms:W3CDTF">2013-12-13T23:17:39Z</dcterms:modified>
</cp:coreProperties>
</file>